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5"/>
  </p:notesMasterIdLst>
  <p:sldIdLst>
    <p:sldId id="935" r:id="rId2"/>
    <p:sldId id="936" r:id="rId3"/>
    <p:sldId id="937" r:id="rId4"/>
    <p:sldId id="938" r:id="rId5"/>
    <p:sldId id="939" r:id="rId6"/>
    <p:sldId id="959" r:id="rId7"/>
    <p:sldId id="979" r:id="rId8"/>
    <p:sldId id="972" r:id="rId9"/>
    <p:sldId id="981" r:id="rId10"/>
    <p:sldId id="980" r:id="rId11"/>
    <p:sldId id="975" r:id="rId12"/>
    <p:sldId id="978" r:id="rId13"/>
    <p:sldId id="974" r:id="rId14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FFFFF"/>
    <a:srgbClr val="31589F"/>
    <a:srgbClr val="4169C8"/>
    <a:srgbClr val="A86D45"/>
    <a:srgbClr val="C78373"/>
    <a:srgbClr val="DCA179"/>
    <a:srgbClr val="507BAF"/>
    <a:srgbClr val="FF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3" autoAdjust="0"/>
    <p:restoredTop sz="68580" autoAdjust="0"/>
  </p:normalViewPr>
  <p:slideViewPr>
    <p:cSldViewPr snapToGrid="0">
      <p:cViewPr varScale="1">
        <p:scale>
          <a:sx n="95" d="100"/>
          <a:sy n="95" d="100"/>
        </p:scale>
        <p:origin x="-1964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3978" y="-90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2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676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1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9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0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48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8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1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3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44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5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2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8289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5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7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84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53882" y="980728"/>
            <a:ext cx="11872404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09541" y="6587234"/>
            <a:ext cx="982463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07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solidFill>
            <a:srgbClr val="4169C8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0994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3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30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61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08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5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066" y="5969001"/>
            <a:ext cx="642021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84272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956" y="365127"/>
            <a:ext cx="11288888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57" y="1278467"/>
            <a:ext cx="11300177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5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1" r:id="rId15"/>
    <p:sldLayoutId id="2147483662" r:id="rId16"/>
    <p:sldLayoutId id="2147483675" r:id="rId17"/>
    <p:sldLayoutId id="2147483672" r:id="rId18"/>
    <p:sldLayoutId id="2147483663" r:id="rId1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ohnyi0606@snu.ac.k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012" y="839973"/>
            <a:ext cx="11225471" cy="2624012"/>
          </a:xfrm>
        </p:spPr>
        <p:txBody>
          <a:bodyPr>
            <a:noAutofit/>
          </a:bodyPr>
          <a:lstStyle/>
          <a:p>
            <a:r>
              <a:rPr lang="en-US" altLang="ko-KR" sz="4800" b="1" dirty="0"/>
              <a:t>Heimdall: Mobile GPU </a:t>
            </a:r>
            <a:br>
              <a:rPr lang="en-US" altLang="ko-KR" sz="4800" b="1" dirty="0"/>
            </a:br>
            <a:r>
              <a:rPr lang="en-US" altLang="ko-KR" sz="4800" b="1" dirty="0"/>
              <a:t>Coordination Platform</a:t>
            </a:r>
            <a:br>
              <a:rPr lang="en-US" altLang="ko-KR" sz="4800" b="1" dirty="0"/>
            </a:br>
            <a:r>
              <a:rPr lang="en-US" altLang="ko-KR" sz="4800" b="1" dirty="0"/>
              <a:t> for Augmented Reality Applications</a:t>
            </a:r>
            <a:endParaRPr lang="ko-KR" altLang="en-US" sz="48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2173687" y="4050686"/>
            <a:ext cx="7852118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="0" dirty="0">
                <a:latin typeface="+mn-lt"/>
              </a:rPr>
              <a:t>, Youngki Lee</a:t>
            </a:r>
          </a:p>
          <a:p>
            <a:r>
              <a:rPr lang="en-US" altLang="ko-KR" b="0" dirty="0">
                <a:latin typeface="+mn-lt"/>
              </a:rPr>
              <a:t>Seoul National University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87" y="5529429"/>
            <a:ext cx="2423718" cy="12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9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divided into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operators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89.8%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runs in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 ms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Key: Dividing the Bulky DNNs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7B2403A-F881-9044-81E6-6A55A7C9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16" y="2238921"/>
            <a:ext cx="5243264" cy="3254822"/>
          </a:xfrm>
          <a:prstGeom prst="rect">
            <a:avLst/>
          </a:prstGeom>
        </p:spPr>
      </p:pic>
      <p:sp>
        <p:nvSpPr>
          <p:cNvPr id="4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>
            <a:off x="6852697" y="1597790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Operator-level latency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19" y="3023591"/>
            <a:ext cx="5145181" cy="1298317"/>
          </a:xfrm>
          <a:prstGeom prst="rect">
            <a:avLst/>
          </a:prstGeom>
        </p:spPr>
      </p:pic>
      <p:sp>
        <p:nvSpPr>
          <p:cNvPr id="8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>
            <a:off x="848052" y="2290821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 model</a:t>
            </a:r>
            <a:endParaRPr lang="en-US" sz="2800" b="1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6417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Conv1-1</a:t>
            </a:r>
          </a:p>
        </p:txBody>
      </p:sp>
      <p:sp>
        <p:nvSpPr>
          <p:cNvPr id="11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55267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Conv1-2</a:t>
            </a:r>
          </a:p>
        </p:txBody>
      </p:sp>
      <p:sp>
        <p:nvSpPr>
          <p:cNvPr id="12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84116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Pool1</a:t>
            </a:r>
          </a:p>
        </p:txBody>
      </p:sp>
      <p:sp>
        <p:nvSpPr>
          <p:cNvPr id="13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12966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Conv2-1</a:t>
            </a:r>
          </a:p>
        </p:txBody>
      </p:sp>
      <p:sp>
        <p:nvSpPr>
          <p:cNvPr id="1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41816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Conv2-2</a:t>
            </a:r>
          </a:p>
        </p:txBody>
      </p:sp>
      <p:sp>
        <p:nvSpPr>
          <p:cNvPr id="15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70666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Conv2-3</a:t>
            </a:r>
          </a:p>
        </p:txBody>
      </p:sp>
      <p:sp>
        <p:nvSpPr>
          <p:cNvPr id="16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99516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Pool2</a:t>
            </a:r>
          </a:p>
        </p:txBody>
      </p:sp>
      <p:sp>
        <p:nvSpPr>
          <p:cNvPr id="18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27990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Conv3-1</a:t>
            </a:r>
          </a:p>
        </p:txBody>
      </p:sp>
      <p:sp>
        <p:nvSpPr>
          <p:cNvPr id="20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56840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Conv3-2</a:t>
            </a:r>
          </a:p>
        </p:txBody>
      </p:sp>
      <p:sp>
        <p:nvSpPr>
          <p:cNvPr id="21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85690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Conv3-3</a:t>
            </a:r>
          </a:p>
        </p:txBody>
      </p:sp>
      <p:sp>
        <p:nvSpPr>
          <p:cNvPr id="22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14540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Conv3-4</a:t>
            </a:r>
          </a:p>
        </p:txBody>
      </p:sp>
      <p:sp>
        <p:nvSpPr>
          <p:cNvPr id="23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485612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Conv4-1</a:t>
            </a:r>
          </a:p>
        </p:txBody>
      </p:sp>
      <p:sp>
        <p:nvSpPr>
          <p:cNvPr id="2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75506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Conv4-2</a:t>
            </a:r>
          </a:p>
        </p:txBody>
      </p:sp>
      <p:sp>
        <p:nvSpPr>
          <p:cNvPr id="25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402451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Conv4-3</a:t>
            </a:r>
          </a:p>
        </p:txBody>
      </p:sp>
      <p:sp>
        <p:nvSpPr>
          <p:cNvPr id="26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429395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Conv4-4</a:t>
            </a:r>
          </a:p>
        </p:txBody>
      </p:sp>
      <p:sp>
        <p:nvSpPr>
          <p:cNvPr id="28" name="Google Shape;179;p14">
            <a:extLst>
              <a:ext uri="{FF2B5EF4-FFF2-40B4-BE49-F238E27FC236}">
                <a16:creationId xmlns:a16="http://schemas.microsoft.com/office/drawing/2014/main" xmlns="" id="{A0531452-740B-4644-83C0-E786DA5BE57C}"/>
              </a:ext>
            </a:extLst>
          </p:cNvPr>
          <p:cNvSpPr txBox="1"/>
          <p:nvPr/>
        </p:nvSpPr>
        <p:spPr>
          <a:xfrm rot="16200000">
            <a:off x="478408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FC1</a:t>
            </a:r>
          </a:p>
        </p:txBody>
      </p:sp>
    </p:spTree>
    <p:extLst>
      <p:ext uri="{BB962C8B-B14F-4D97-AF65-F5344CB8AC3E}">
        <p14:creationId xmlns:p14="http://schemas.microsoft.com/office/powerpoint/2010/main" val="161712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Heimdall System Overview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Preemption-Enabling DNN Analyzer</a:t>
            </a:r>
            <a:r>
              <a:rPr lang="en-US" dirty="0">
                <a:sym typeface="Wingdings" panose="05000000000000000000" pitchFamily="2" charset="2"/>
              </a:rPr>
              <a:t> breaks down the DNNs into smaller units</a:t>
            </a:r>
          </a:p>
          <a:p>
            <a:pPr>
              <a:lnSpc>
                <a:spcPct val="200000"/>
              </a:lnSpc>
            </a:pPr>
            <a:endParaRPr lang="en-US" sz="3600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Pseudo-Preemptive GPU Coordinator</a:t>
            </a:r>
            <a:r>
              <a:rPr lang="en-US" dirty="0">
                <a:sym typeface="Wingdings" panose="05000000000000000000" pitchFamily="2" charset="2"/>
              </a:rPr>
              <a:t> schedules concurrent GPU tasks</a:t>
            </a: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53" y="2298240"/>
            <a:ext cx="7452443" cy="1712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79" y="4743436"/>
            <a:ext cx="8017410" cy="19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5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Heimdall effectively coordinates the multi-DNN and rendering tasks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b="1" dirty="0">
                <a:cs typeface="Calibri" panose="020F0502020204030204" pitchFamily="34" charset="0"/>
              </a:rPr>
              <a:t>Enhances the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rendering frame rate</a:t>
            </a:r>
            <a:r>
              <a:rPr lang="en-US" altLang="ko-KR" b="1" dirty="0">
                <a:cs typeface="Calibri" panose="020F0502020204030204" pitchFamily="34" charset="0"/>
              </a:rPr>
              <a:t> from 12 to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30 fps</a:t>
            </a:r>
          </a:p>
          <a:p>
            <a:pPr marL="0" indent="0">
              <a:buNone/>
            </a:pPr>
            <a:r>
              <a:rPr lang="en-US" altLang="ko-KR" b="1" dirty="0">
                <a:cs typeface="Calibri" panose="020F0502020204030204" pitchFamily="34" charset="0"/>
              </a:rPr>
              <a:t>   - Reduces the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worse-case DNN inference latency </a:t>
            </a:r>
            <a:r>
              <a:rPr lang="en-US" altLang="ko-KR" b="1" dirty="0">
                <a:cs typeface="Calibri" panose="020F0502020204030204" pitchFamily="34" charset="0"/>
              </a:rPr>
              <a:t>by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up to 15x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Heimdall flexibly supports various GPU coordination policies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87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dirty="0"/>
                  <a:t>We present Heimdall, mobile GPU coordination platform for AR applications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Pseudo-Preemption mechanism to coordinate multiple GPU tasks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Enhances frame rate from 12 to 30 fps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Reduces worst-case DNN inference latency by up to 15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endParaRPr lang="en-US" altLang="ko-KR" b="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For more questions, contact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Juheon</a:t>
                </a:r>
                <a:r>
                  <a:rPr lang="en-US" altLang="ko-KR" dirty="0">
                    <a:sym typeface="Wingdings" panose="05000000000000000000" pitchFamily="2" charset="2"/>
                  </a:rPr>
                  <a:t> Yi at </a:t>
                </a:r>
                <a:r>
                  <a:rPr lang="en-US" altLang="ko-KR" dirty="0">
                    <a:sym typeface="Wingdings" panose="05000000000000000000" pitchFamily="2" charset="2"/>
                    <a:hlinkClick r:id="rId3"/>
                  </a:rPr>
                  <a:t>johnyi0606@snu.ac.kr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7DACC3-08EF-7F4D-B119-228687454408}"/>
              </a:ext>
            </a:extLst>
          </p:cNvPr>
          <p:cNvSpPr txBox="1"/>
          <p:nvPr/>
        </p:nvSpPr>
        <p:spPr>
          <a:xfrm>
            <a:off x="767934" y="6456868"/>
            <a:ext cx="10814174" cy="33854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err="1"/>
              <a:t>Juheon</a:t>
            </a:r>
            <a:r>
              <a:rPr lang="en-US" altLang="ko-KR" sz="1600" dirty="0"/>
              <a:t> Yi and Youngki Lee, “Heimdall: Mobile GPU Coordination Platform for Augmented Reality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172218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3C360167-DC31-634D-B9A6-1BAE95AD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9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7B7B305B-29DB-8147-A474-81DFDC07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ED358998-B84D-2349-A3C8-38E7DF8A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3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A70D8DA0-282D-5144-8034-A0CF9A38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76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Workload 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825220" y="1653981"/>
            <a:ext cx="10629739" cy="5056014"/>
            <a:chOff x="178435" y="1871965"/>
            <a:chExt cx="8784908" cy="4178524"/>
          </a:xfrm>
        </p:grpSpPr>
        <p:grpSp>
          <p:nvGrpSpPr>
            <p:cNvPr id="59" name="그룹 58"/>
            <p:cNvGrpSpPr/>
            <p:nvPr/>
          </p:nvGrpSpPr>
          <p:grpSpPr>
            <a:xfrm>
              <a:off x="178435" y="1871965"/>
              <a:ext cx="8784908" cy="4178524"/>
              <a:chOff x="178435" y="1871965"/>
              <a:chExt cx="8784908" cy="4178524"/>
            </a:xfrm>
          </p:grpSpPr>
          <p:grpSp>
            <p:nvGrpSpPr>
              <p:cNvPr id="61" name="Group 15">
                <a:extLst>
                  <a:ext uri="{FF2B5EF4-FFF2-40B4-BE49-F238E27FC236}">
                    <a16:creationId xmlns:a16="http://schemas.microsoft.com/office/drawing/2014/main" xmlns="" id="{EFFCAF16-68F0-5D4D-AE30-F6B85409FF2F}"/>
                  </a:ext>
                </a:extLst>
              </p:cNvPr>
              <p:cNvGrpSpPr/>
              <p:nvPr/>
            </p:nvGrpSpPr>
            <p:grpSpPr>
              <a:xfrm>
                <a:off x="178435" y="1871965"/>
                <a:ext cx="8784908" cy="4178524"/>
                <a:chOff x="0" y="1143000"/>
                <a:chExt cx="9144000" cy="4576793"/>
              </a:xfrm>
            </p:grpSpPr>
            <p:pic>
              <p:nvPicPr>
                <p:cNvPr id="100" name="Picture 14">
                  <a:extLst>
                    <a:ext uri="{FF2B5EF4-FFF2-40B4-BE49-F238E27FC236}">
                      <a16:creationId xmlns:a16="http://schemas.microsoft.com/office/drawing/2014/main" xmlns="" id="{28AE1B3A-94D0-D447-93B8-A64A5CD6C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43000"/>
                  <a:ext cx="9144000" cy="4572000"/>
                </a:xfrm>
                <a:prstGeom prst="rect">
                  <a:avLst/>
                </a:prstGeom>
              </p:spPr>
            </p:pic>
            <p:pic>
              <p:nvPicPr>
                <p:cNvPr id="101" name="그림 10">
                  <a:extLst>
                    <a:ext uri="{FF2B5EF4-FFF2-40B4-BE49-F238E27FC236}">
                      <a16:creationId xmlns:a16="http://schemas.microsoft.com/office/drawing/2014/main" xmlns="" id="{578F6377-12EE-CC43-971D-DD0E937E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1043"/>
                <a:stretch/>
              </p:blipFill>
              <p:spPr>
                <a:xfrm>
                  <a:off x="31506" y="1159626"/>
                  <a:ext cx="3553083" cy="4560167"/>
                </a:xfrm>
                <a:prstGeom prst="rect">
                  <a:avLst/>
                </a:prstGeom>
              </p:spPr>
            </p:pic>
          </p:grpSp>
          <p:pic>
            <p:nvPicPr>
              <p:cNvPr id="62" name="Picture 17">
                <a:extLst>
                  <a:ext uri="{FF2B5EF4-FFF2-40B4-BE49-F238E27FC236}">
                    <a16:creationId xmlns:a16="http://schemas.microsoft.com/office/drawing/2014/main" xmlns="" id="{34EC2583-86D6-7B4E-A7E6-E899D4CA3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782" y="3578131"/>
                <a:ext cx="1953115" cy="2158706"/>
              </a:xfrm>
              <a:prstGeom prst="rect">
                <a:avLst/>
              </a:prstGeom>
            </p:spPr>
          </p:pic>
          <p:grpSp>
            <p:nvGrpSpPr>
              <p:cNvPr id="63" name="그룹 11">
                <a:extLst>
                  <a:ext uri="{FF2B5EF4-FFF2-40B4-BE49-F238E27FC236}">
                    <a16:creationId xmlns:a16="http://schemas.microsoft.com/office/drawing/2014/main" xmlns="" id="{5DFCA3D2-0AC3-1642-8A67-3A433AE90056}"/>
                  </a:ext>
                </a:extLst>
              </p:cNvPr>
              <p:cNvGrpSpPr/>
              <p:nvPr/>
            </p:nvGrpSpPr>
            <p:grpSpPr>
              <a:xfrm>
                <a:off x="2807653" y="4030608"/>
                <a:ext cx="739905" cy="841670"/>
                <a:chOff x="3298308" y="4353123"/>
                <a:chExt cx="944931" cy="993516"/>
              </a:xfrm>
            </p:grpSpPr>
            <p:sp>
              <p:nvSpPr>
                <p:cNvPr id="98" name="막힌 원호[B] 6">
                  <a:extLst>
                    <a:ext uri="{FF2B5EF4-FFF2-40B4-BE49-F238E27FC236}">
                      <a16:creationId xmlns:a16="http://schemas.microsoft.com/office/drawing/2014/main" xmlns="" id="{A81F33BB-E803-0847-A3B9-12F73AE55351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막힌 원호[B] 91">
                  <a:extLst>
                    <a:ext uri="{FF2B5EF4-FFF2-40B4-BE49-F238E27FC236}">
                      <a16:creationId xmlns:a16="http://schemas.microsoft.com/office/drawing/2014/main" xmlns="" id="{E893B5E1-A23B-B24B-BE7F-A8B6AE6A1EEB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그룹 94">
                <a:extLst>
                  <a:ext uri="{FF2B5EF4-FFF2-40B4-BE49-F238E27FC236}">
                    <a16:creationId xmlns:a16="http://schemas.microsoft.com/office/drawing/2014/main" xmlns="" id="{A51C21A5-D9E9-6442-84F1-9A694430EE1E}"/>
                  </a:ext>
                </a:extLst>
              </p:cNvPr>
              <p:cNvGrpSpPr/>
              <p:nvPr/>
            </p:nvGrpSpPr>
            <p:grpSpPr>
              <a:xfrm rot="9676175">
                <a:off x="595040" y="5084264"/>
                <a:ext cx="839447" cy="966140"/>
                <a:chOff x="3298308" y="4353123"/>
                <a:chExt cx="944931" cy="993516"/>
              </a:xfrm>
            </p:grpSpPr>
            <p:sp>
              <p:nvSpPr>
                <p:cNvPr id="96" name="막힌 원호[B] 95">
                  <a:extLst>
                    <a:ext uri="{FF2B5EF4-FFF2-40B4-BE49-F238E27FC236}">
                      <a16:creationId xmlns:a16="http://schemas.microsoft.com/office/drawing/2014/main" xmlns="" id="{0A942614-99EA-854F-95AD-6D850F238F22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막힌 원호[B] 96">
                  <a:extLst>
                    <a:ext uri="{FF2B5EF4-FFF2-40B4-BE49-F238E27FC236}">
                      <a16:creationId xmlns:a16="http://schemas.microsoft.com/office/drawing/2014/main" xmlns="" id="{6256D940-EBC3-0D48-92F5-8AF749D50B11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xmlns="" id="{48033C33-F0B0-EA4C-8A99-CC92874B8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5367065" y="2024256"/>
                <a:ext cx="1597559" cy="1088286"/>
              </a:xfrm>
              <a:prstGeom prst="rect">
                <a:avLst/>
              </a:prstGeom>
            </p:spPr>
          </p:pic>
          <p:sp>
            <p:nvSpPr>
              <p:cNvPr id="66" name="사다리꼴[T] 4">
                <a:extLst>
                  <a:ext uri="{FF2B5EF4-FFF2-40B4-BE49-F238E27FC236}">
                    <a16:creationId xmlns:a16="http://schemas.microsoft.com/office/drawing/2014/main" xmlns="" id="{49E55013-3605-BB4A-AE85-4AB9F201B9B4}"/>
                  </a:ext>
                </a:extLst>
              </p:cNvPr>
              <p:cNvSpPr/>
              <p:nvPr/>
            </p:nvSpPr>
            <p:spPr>
              <a:xfrm rot="4165065">
                <a:off x="6340853" y="2680237"/>
                <a:ext cx="1153529" cy="1415699"/>
              </a:xfrm>
              <a:prstGeom prst="trapezoid">
                <a:avLst>
                  <a:gd name="adj" fmla="val 38629"/>
                </a:avLst>
              </a:prstGeom>
              <a:gradFill>
                <a:gsLst>
                  <a:gs pos="75000">
                    <a:srgbClr val="FFFF00">
                      <a:alpha val="82000"/>
                    </a:srgbClr>
                  </a:gs>
                  <a:gs pos="97994">
                    <a:srgbClr val="FFFF00"/>
                  </a:gs>
                  <a:gs pos="0">
                    <a:srgbClr val="FFFF00">
                      <a:alpha val="16000"/>
                    </a:srgbClr>
                  </a:gs>
                  <a:gs pos="73000">
                    <a:srgbClr val="FFFF00">
                      <a:alpha val="85000"/>
                    </a:srgbClr>
                  </a:gs>
                  <a:gs pos="83000">
                    <a:srgbClr val="FFFF00">
                      <a:alpha val="91000"/>
                    </a:srgbClr>
                  </a:gs>
                  <a:gs pos="100000">
                    <a:srgbClr val="FFFF00">
                      <a:alpha val="71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459719" y="3388060"/>
                <a:ext cx="665573" cy="733689"/>
                <a:chOff x="5489972" y="3447824"/>
                <a:chExt cx="605066" cy="666990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xmlns="" id="{BB0818A4-8C24-0149-8BF0-A45CD227C492}"/>
                    </a:ext>
                  </a:extLst>
                </p:cNvPr>
                <p:cNvSpPr/>
                <p:nvPr/>
              </p:nvSpPr>
              <p:spPr>
                <a:xfrm>
                  <a:off x="5489972" y="3667299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69" name="직선 연결선[R] 6">
                  <a:extLst>
                    <a:ext uri="{FF2B5EF4-FFF2-40B4-BE49-F238E27FC236}">
                      <a16:creationId xmlns:a16="http://schemas.microsoft.com/office/drawing/2014/main" xmlns="" id="{25D11D99-177D-A344-83F8-21DB912129DF}"/>
                    </a:ext>
                  </a:extLst>
                </p:cNvPr>
                <p:cNvCxnSpPr>
                  <a:cxnSpLocks/>
                  <a:stCxn id="76" idx="0"/>
                  <a:endCxn id="68" idx="5"/>
                </p:cNvCxnSpPr>
                <p:nvPr/>
              </p:nvCxnSpPr>
              <p:spPr>
                <a:xfrm flipH="1" flipV="1">
                  <a:off x="5555416" y="3732039"/>
                  <a:ext cx="79427" cy="1342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xmlns="" id="{F8C9048D-01C6-F54A-8FAD-AEF4C40C6A9B}"/>
                    </a:ext>
                  </a:extLst>
                </p:cNvPr>
                <p:cNvSpPr/>
                <p:nvPr/>
              </p:nvSpPr>
              <p:spPr>
                <a:xfrm>
                  <a:off x="5830827" y="344782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xmlns="" id="{6FA4D599-FE72-2644-8483-EAF3EC9C2C66}"/>
                    </a:ext>
                  </a:extLst>
                </p:cNvPr>
                <p:cNvSpPr/>
                <p:nvPr/>
              </p:nvSpPr>
              <p:spPr>
                <a:xfrm>
                  <a:off x="5960239" y="35041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xmlns="" id="{882B3BB8-3FD2-A94B-9EF8-2E0A5B5EB52F}"/>
                    </a:ext>
                  </a:extLst>
                </p:cNvPr>
                <p:cNvSpPr/>
                <p:nvPr/>
              </p:nvSpPr>
              <p:spPr>
                <a:xfrm>
                  <a:off x="6018366" y="365409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xmlns="" id="{53AB0A13-403F-C446-BF1B-0D6C53968196}"/>
                    </a:ext>
                  </a:extLst>
                </p:cNvPr>
                <p:cNvSpPr/>
                <p:nvPr/>
              </p:nvSpPr>
              <p:spPr>
                <a:xfrm>
                  <a:off x="5697687" y="367431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xmlns="" id="{7D8F45A6-FF18-B344-A81B-4094DF414A70}"/>
                    </a:ext>
                  </a:extLst>
                </p:cNvPr>
                <p:cNvSpPr/>
                <p:nvPr/>
              </p:nvSpPr>
              <p:spPr>
                <a:xfrm>
                  <a:off x="5813692" y="368647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xmlns="" id="{AF4B099B-C6A1-F044-A9C4-94ACA327C796}"/>
                    </a:ext>
                  </a:extLst>
                </p:cNvPr>
                <p:cNvSpPr/>
                <p:nvPr/>
              </p:nvSpPr>
              <p:spPr>
                <a:xfrm>
                  <a:off x="5941693" y="378164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xmlns="" id="{5FCC568F-D788-DC4D-809B-17414C184754}"/>
                    </a:ext>
                  </a:extLst>
                </p:cNvPr>
                <p:cNvSpPr/>
                <p:nvPr/>
              </p:nvSpPr>
              <p:spPr>
                <a:xfrm>
                  <a:off x="5596506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xmlns="" id="{30D47A4C-F776-7441-87F8-9EFD6FA5154D}"/>
                    </a:ext>
                  </a:extLst>
                </p:cNvPr>
                <p:cNvSpPr/>
                <p:nvPr/>
              </p:nvSpPr>
              <p:spPr>
                <a:xfrm>
                  <a:off x="5796631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xmlns="" id="{8947EEFB-4D52-6B44-9CFE-A84184801EE7}"/>
                    </a:ext>
                  </a:extLst>
                </p:cNvPr>
                <p:cNvSpPr/>
                <p:nvPr/>
              </p:nvSpPr>
              <p:spPr>
                <a:xfrm>
                  <a:off x="5673441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xmlns="" id="{2B9A3747-D082-F84E-B9B8-C3AA5159BB68}"/>
                    </a:ext>
                  </a:extLst>
                </p:cNvPr>
                <p:cNvSpPr/>
                <p:nvPr/>
              </p:nvSpPr>
              <p:spPr>
                <a:xfrm>
                  <a:off x="5886892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80" name="직선 연결선[R] 17">
                  <a:extLst>
                    <a:ext uri="{FF2B5EF4-FFF2-40B4-BE49-F238E27FC236}">
                      <a16:creationId xmlns:a16="http://schemas.microsoft.com/office/drawing/2014/main" xmlns="" id="{65F97392-CE97-994F-AE63-88AE847D941D}"/>
                    </a:ext>
                  </a:extLst>
                </p:cNvPr>
                <p:cNvCxnSpPr>
                  <a:cxnSpLocks/>
                  <a:stCxn id="76" idx="7"/>
                  <a:endCxn id="73" idx="3"/>
                </p:cNvCxnSpPr>
                <p:nvPr/>
              </p:nvCxnSpPr>
              <p:spPr>
                <a:xfrm flipV="1">
                  <a:off x="5661950" y="3739052"/>
                  <a:ext cx="46965" cy="13833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[R] 18">
                  <a:extLst>
                    <a:ext uri="{FF2B5EF4-FFF2-40B4-BE49-F238E27FC236}">
                      <a16:creationId xmlns:a16="http://schemas.microsoft.com/office/drawing/2014/main" xmlns="" id="{AECF22C7-A5A7-2B41-B80A-B828E1C6F05A}"/>
                    </a:ext>
                  </a:extLst>
                </p:cNvPr>
                <p:cNvCxnSpPr>
                  <a:cxnSpLocks/>
                  <a:stCxn id="77" idx="0"/>
                  <a:endCxn id="74" idx="4"/>
                </p:cNvCxnSpPr>
                <p:nvPr/>
              </p:nvCxnSpPr>
              <p:spPr>
                <a:xfrm flipV="1">
                  <a:off x="5834968" y="3762320"/>
                  <a:ext cx="17060" cy="10396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[R] 19">
                  <a:extLst>
                    <a:ext uri="{FF2B5EF4-FFF2-40B4-BE49-F238E27FC236}">
                      <a16:creationId xmlns:a16="http://schemas.microsoft.com/office/drawing/2014/main" xmlns="" id="{99542CF1-7A62-BA4F-876A-FF457C3711E0}"/>
                    </a:ext>
                  </a:extLst>
                </p:cNvPr>
                <p:cNvCxnSpPr>
                  <a:cxnSpLocks/>
                  <a:stCxn id="77" idx="7"/>
                  <a:endCxn id="75" idx="3"/>
                </p:cNvCxnSpPr>
                <p:nvPr/>
              </p:nvCxnSpPr>
              <p:spPr>
                <a:xfrm flipV="1">
                  <a:off x="5862075" y="3846384"/>
                  <a:ext cx="90847" cy="3100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[R] 20">
                  <a:extLst>
                    <a:ext uri="{FF2B5EF4-FFF2-40B4-BE49-F238E27FC236}">
                      <a16:creationId xmlns:a16="http://schemas.microsoft.com/office/drawing/2014/main" xmlns="" id="{39F60CF7-47E0-DA45-9513-067F1E1269E7}"/>
                    </a:ext>
                  </a:extLst>
                </p:cNvPr>
                <p:cNvCxnSpPr>
                  <a:cxnSpLocks/>
                  <a:stCxn id="78" idx="0"/>
                  <a:endCxn id="77" idx="3"/>
                </p:cNvCxnSpPr>
                <p:nvPr/>
              </p:nvCxnSpPr>
              <p:spPr>
                <a:xfrm flipV="1">
                  <a:off x="5711777" y="3931022"/>
                  <a:ext cx="96083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[R] 21">
                  <a:extLst>
                    <a:ext uri="{FF2B5EF4-FFF2-40B4-BE49-F238E27FC236}">
                      <a16:creationId xmlns:a16="http://schemas.microsoft.com/office/drawing/2014/main" xmlns="" id="{EF64087A-6ED8-8442-9AD7-2243CDC7F050}"/>
                    </a:ext>
                  </a:extLst>
                </p:cNvPr>
                <p:cNvCxnSpPr>
                  <a:cxnSpLocks/>
                  <a:stCxn id="76" idx="5"/>
                  <a:endCxn id="78" idx="0"/>
                </p:cNvCxnSpPr>
                <p:nvPr/>
              </p:nvCxnSpPr>
              <p:spPr>
                <a:xfrm>
                  <a:off x="5661950" y="3931022"/>
                  <a:ext cx="49827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[R] 22">
                  <a:extLst>
                    <a:ext uri="{FF2B5EF4-FFF2-40B4-BE49-F238E27FC236}">
                      <a16:creationId xmlns:a16="http://schemas.microsoft.com/office/drawing/2014/main" xmlns="" id="{9F956957-CD78-1247-A970-EA6074A444A0}"/>
                    </a:ext>
                  </a:extLst>
                </p:cNvPr>
                <p:cNvCxnSpPr>
                  <a:cxnSpLocks/>
                  <a:stCxn id="76" idx="6"/>
                  <a:endCxn id="77" idx="2"/>
                </p:cNvCxnSpPr>
                <p:nvPr/>
              </p:nvCxnSpPr>
              <p:spPr>
                <a:xfrm>
                  <a:off x="5673179" y="3904207"/>
                  <a:ext cx="12345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[R] 23">
                  <a:extLst>
                    <a:ext uri="{FF2B5EF4-FFF2-40B4-BE49-F238E27FC236}">
                      <a16:creationId xmlns:a16="http://schemas.microsoft.com/office/drawing/2014/main" xmlns="" id="{B01946BD-FF54-A24A-AD68-4BBAD994EA27}"/>
                    </a:ext>
                  </a:extLst>
                </p:cNvPr>
                <p:cNvCxnSpPr>
                  <a:cxnSpLocks/>
                  <a:stCxn id="77" idx="5"/>
                  <a:endCxn id="79" idx="1"/>
                </p:cNvCxnSpPr>
                <p:nvPr/>
              </p:nvCxnSpPr>
              <p:spPr>
                <a:xfrm>
                  <a:off x="5862075" y="3931022"/>
                  <a:ext cx="36046" cy="11905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[R] 24">
                  <a:extLst>
                    <a:ext uri="{FF2B5EF4-FFF2-40B4-BE49-F238E27FC236}">
                      <a16:creationId xmlns:a16="http://schemas.microsoft.com/office/drawing/2014/main" xmlns="" id="{179F621E-344E-1144-9B74-727636307113}"/>
                    </a:ext>
                  </a:extLst>
                </p:cNvPr>
                <p:cNvCxnSpPr>
                  <a:cxnSpLocks/>
                  <a:stCxn id="75" idx="4"/>
                  <a:endCxn id="79" idx="7"/>
                </p:cNvCxnSpPr>
                <p:nvPr/>
              </p:nvCxnSpPr>
              <p:spPr>
                <a:xfrm flipH="1">
                  <a:off x="5952336" y="3857492"/>
                  <a:ext cx="27693" cy="1925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[R] 25">
                  <a:extLst>
                    <a:ext uri="{FF2B5EF4-FFF2-40B4-BE49-F238E27FC236}">
                      <a16:creationId xmlns:a16="http://schemas.microsoft.com/office/drawing/2014/main" xmlns="" id="{25C65C78-7348-7C44-9AAD-34B1C711F50C}"/>
                    </a:ext>
                  </a:extLst>
                </p:cNvPr>
                <p:cNvCxnSpPr>
                  <a:cxnSpLocks/>
                  <a:stCxn id="79" idx="2"/>
                  <a:endCxn id="78" idx="6"/>
                </p:cNvCxnSpPr>
                <p:nvPr/>
              </p:nvCxnSpPr>
              <p:spPr>
                <a:xfrm flipH="1">
                  <a:off x="5750113" y="4076890"/>
                  <a:ext cx="13677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[R] 26">
                  <a:extLst>
                    <a:ext uri="{FF2B5EF4-FFF2-40B4-BE49-F238E27FC236}">
                      <a16:creationId xmlns:a16="http://schemas.microsoft.com/office/drawing/2014/main" xmlns="" id="{F70A019F-E114-A045-AB9A-4F9FA050A482}"/>
                    </a:ext>
                  </a:extLst>
                </p:cNvPr>
                <p:cNvCxnSpPr>
                  <a:cxnSpLocks/>
                  <a:stCxn id="75" idx="1"/>
                  <a:endCxn id="74" idx="6"/>
                </p:cNvCxnSpPr>
                <p:nvPr/>
              </p:nvCxnSpPr>
              <p:spPr>
                <a:xfrm flipH="1" flipV="1">
                  <a:off x="5890364" y="3724396"/>
                  <a:ext cx="62558" cy="683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[R] 27">
                  <a:extLst>
                    <a:ext uri="{FF2B5EF4-FFF2-40B4-BE49-F238E27FC236}">
                      <a16:creationId xmlns:a16="http://schemas.microsoft.com/office/drawing/2014/main" xmlns="" id="{D1BF49C5-C544-4249-86C1-EB485DB4FC84}"/>
                    </a:ext>
                  </a:extLst>
                </p:cNvPr>
                <p:cNvCxnSpPr>
                  <a:cxnSpLocks/>
                  <a:stCxn id="74" idx="2"/>
                  <a:endCxn id="73" idx="6"/>
                </p:cNvCxnSpPr>
                <p:nvPr/>
              </p:nvCxnSpPr>
              <p:spPr>
                <a:xfrm flipH="1" flipV="1">
                  <a:off x="5774359" y="3712237"/>
                  <a:ext cx="39333" cy="121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[R] 28">
                  <a:extLst>
                    <a:ext uri="{FF2B5EF4-FFF2-40B4-BE49-F238E27FC236}">
                      <a16:creationId xmlns:a16="http://schemas.microsoft.com/office/drawing/2014/main" xmlns="" id="{4D6F2AF6-771C-E94A-AE6A-7B79385734E5}"/>
                    </a:ext>
                  </a:extLst>
                </p:cNvPr>
                <p:cNvCxnSpPr>
                  <a:cxnSpLocks/>
                  <a:stCxn id="73" idx="7"/>
                  <a:endCxn id="70" idx="3"/>
                </p:cNvCxnSpPr>
                <p:nvPr/>
              </p:nvCxnSpPr>
              <p:spPr>
                <a:xfrm flipV="1">
                  <a:off x="5763131" y="3512564"/>
                  <a:ext cx="78924" cy="1728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[R] 29">
                  <a:extLst>
                    <a:ext uri="{FF2B5EF4-FFF2-40B4-BE49-F238E27FC236}">
                      <a16:creationId xmlns:a16="http://schemas.microsoft.com/office/drawing/2014/main" xmlns="" id="{78F24747-56CC-7A4D-A92D-42499C24EA7E}"/>
                    </a:ext>
                  </a:extLst>
                </p:cNvPr>
                <p:cNvCxnSpPr>
                  <a:cxnSpLocks/>
                  <a:stCxn id="74" idx="0"/>
                  <a:endCxn id="71" idx="3"/>
                </p:cNvCxnSpPr>
                <p:nvPr/>
              </p:nvCxnSpPr>
              <p:spPr>
                <a:xfrm flipV="1">
                  <a:off x="5852028" y="3568907"/>
                  <a:ext cx="119439" cy="11756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[R] 30">
                  <a:extLst>
                    <a:ext uri="{FF2B5EF4-FFF2-40B4-BE49-F238E27FC236}">
                      <a16:creationId xmlns:a16="http://schemas.microsoft.com/office/drawing/2014/main" xmlns="" id="{06EF8178-9551-EF48-AD6D-DB6AACC57DC3}"/>
                    </a:ext>
                  </a:extLst>
                </p:cNvPr>
                <p:cNvCxnSpPr>
                  <a:cxnSpLocks/>
                  <a:stCxn id="75" idx="0"/>
                  <a:endCxn id="72" idx="3"/>
                </p:cNvCxnSpPr>
                <p:nvPr/>
              </p:nvCxnSpPr>
              <p:spPr>
                <a:xfrm flipV="1">
                  <a:off x="5980029" y="3718838"/>
                  <a:ext cx="49565" cy="628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xmlns="" id="{7FFCA0E8-1057-1349-89F3-69E51D3A79A0}"/>
                    </a:ext>
                  </a:extLst>
                </p:cNvPr>
                <p:cNvSpPr/>
                <p:nvPr/>
              </p:nvSpPr>
              <p:spPr>
                <a:xfrm>
                  <a:off x="6017353" y="355835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95" name="직선 연결선[R] 32">
                  <a:extLst>
                    <a:ext uri="{FF2B5EF4-FFF2-40B4-BE49-F238E27FC236}">
                      <a16:creationId xmlns:a16="http://schemas.microsoft.com/office/drawing/2014/main" xmlns="" id="{71E4B64D-F315-C14C-8FC7-FE72E98E0709}"/>
                    </a:ext>
                  </a:extLst>
                </p:cNvPr>
                <p:cNvCxnSpPr>
                  <a:cxnSpLocks/>
                  <a:stCxn id="74" idx="7"/>
                  <a:endCxn id="94" idx="3"/>
                </p:cNvCxnSpPr>
                <p:nvPr/>
              </p:nvCxnSpPr>
              <p:spPr>
                <a:xfrm flipV="1">
                  <a:off x="5879135" y="3623098"/>
                  <a:ext cx="149445" cy="744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687" y="4836284"/>
              <a:ext cx="3524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" name="Picture 17">
            <a:extLst>
              <a:ext uri="{FF2B5EF4-FFF2-40B4-BE49-F238E27FC236}">
                <a16:creationId xmlns:a16="http://schemas.microsoft.com/office/drawing/2014/main" xmlns="" id="{34EC2583-86D6-7B4E-A7E6-E899D4CA3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9686" y="2466784"/>
            <a:ext cx="2363270" cy="2612035"/>
          </a:xfrm>
          <a:prstGeom prst="rect">
            <a:avLst/>
          </a:prstGeom>
        </p:spPr>
      </p:pic>
      <p:sp>
        <p:nvSpPr>
          <p:cNvPr id="103" name="Google Shape;240;p11">
            <a:extLst>
              <a:ext uri="{FF2B5EF4-FFF2-40B4-BE49-F238E27FC236}">
                <a16:creationId xmlns:a16="http://schemas.microsoft.com/office/drawing/2014/main" xmlns="" id="{CA153556-5FC1-DB48-B758-3F1CDB84711E}"/>
              </a:ext>
            </a:extLst>
          </p:cNvPr>
          <p:cNvSpPr txBox="1"/>
          <p:nvPr/>
        </p:nvSpPr>
        <p:spPr>
          <a:xfrm>
            <a:off x="2619686" y="1120846"/>
            <a:ext cx="156157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41;p11">
            <a:extLst>
              <a:ext uri="{FF2B5EF4-FFF2-40B4-BE49-F238E27FC236}">
                <a16:creationId xmlns:a16="http://schemas.microsoft.com/office/drawing/2014/main" xmlns="" id="{F6DFFE59-0AD7-AB49-A837-813B188D0CB3}"/>
              </a:ext>
            </a:extLst>
          </p:cNvPr>
          <p:cNvSpPr txBox="1"/>
          <p:nvPr/>
        </p:nvSpPr>
        <p:spPr>
          <a:xfrm>
            <a:off x="5421792" y="1120846"/>
            <a:ext cx="1561577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243;p11">
            <a:extLst>
              <a:ext uri="{FF2B5EF4-FFF2-40B4-BE49-F238E27FC236}">
                <a16:creationId xmlns:a16="http://schemas.microsoft.com/office/drawing/2014/main" xmlns="" id="{C5B1F0FF-6E4B-4B41-AC43-ED1CDDB36A52}"/>
              </a:ext>
            </a:extLst>
          </p:cNvPr>
          <p:cNvSpPr txBox="1"/>
          <p:nvPr/>
        </p:nvSpPr>
        <p:spPr>
          <a:xfrm>
            <a:off x="8223898" y="1123170"/>
            <a:ext cx="1561577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236;p11">
            <a:extLst>
              <a:ext uri="{FF2B5EF4-FFF2-40B4-BE49-F238E27FC236}">
                <a16:creationId xmlns:a16="http://schemas.microsoft.com/office/drawing/2014/main" xmlns="" id="{9C0634EC-2004-4740-976D-44057BF3C004}"/>
              </a:ext>
            </a:extLst>
          </p:cNvPr>
          <p:cNvSpPr txBox="1"/>
          <p:nvPr/>
        </p:nvSpPr>
        <p:spPr>
          <a:xfrm>
            <a:off x="4620131" y="2758452"/>
            <a:ext cx="2538871" cy="8309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Object Detection &amp; Segmentation</a:t>
            </a:r>
          </a:p>
        </p:txBody>
      </p:sp>
      <p:sp>
        <p:nvSpPr>
          <p:cNvPr id="108" name="Google Shape;237;p11">
            <a:extLst>
              <a:ext uri="{FF2B5EF4-FFF2-40B4-BE49-F238E27FC236}">
                <a16:creationId xmlns:a16="http://schemas.microsoft.com/office/drawing/2014/main" xmlns="" id="{BCA08203-244E-7448-A915-9B7A6AE791D6}"/>
              </a:ext>
            </a:extLst>
          </p:cNvPr>
          <p:cNvSpPr txBox="1"/>
          <p:nvPr/>
        </p:nvSpPr>
        <p:spPr>
          <a:xfrm>
            <a:off x="7508380" y="4815241"/>
            <a:ext cx="224959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Hand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</a:p>
        </p:txBody>
      </p:sp>
      <p:sp>
        <p:nvSpPr>
          <p:cNvPr id="109" name="Google Shape;236;p11">
            <a:extLst>
              <a:ext uri="{FF2B5EF4-FFF2-40B4-BE49-F238E27FC236}">
                <a16:creationId xmlns:a16="http://schemas.microsoft.com/office/drawing/2014/main" xmlns="" id="{9C0634EC-2004-4740-976D-44057BF3C004}"/>
              </a:ext>
            </a:extLst>
          </p:cNvPr>
          <p:cNvSpPr txBox="1"/>
          <p:nvPr/>
        </p:nvSpPr>
        <p:spPr>
          <a:xfrm>
            <a:off x="1352131" y="1962928"/>
            <a:ext cx="3068769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Image Style Transfer</a:t>
            </a:r>
          </a:p>
        </p:txBody>
      </p:sp>
      <p:sp>
        <p:nvSpPr>
          <p:cNvPr id="110" name="Google Shape;238;p11">
            <a:extLst>
              <a:ext uri="{FF2B5EF4-FFF2-40B4-BE49-F238E27FC236}">
                <a16:creationId xmlns:a16="http://schemas.microsoft.com/office/drawing/2014/main" xmlns="" id="{B5982C52-8BE6-3646-B4C9-D1510AACE7CD}"/>
              </a:ext>
            </a:extLst>
          </p:cNvPr>
          <p:cNvSpPr txBox="1"/>
          <p:nvPr/>
        </p:nvSpPr>
        <p:spPr>
          <a:xfrm>
            <a:off x="871432" y="4016877"/>
            <a:ext cx="2041860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Virtual couch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42;p11">
            <a:extLst>
              <a:ext uri="{FF2B5EF4-FFF2-40B4-BE49-F238E27FC236}">
                <a16:creationId xmlns:a16="http://schemas.microsoft.com/office/drawing/2014/main" xmlns="" id="{1FC1BCA6-8537-2142-8882-88BCDFBE0DD9}"/>
              </a:ext>
            </a:extLst>
          </p:cNvPr>
          <p:cNvSpPr txBox="1"/>
          <p:nvPr/>
        </p:nvSpPr>
        <p:spPr>
          <a:xfrm>
            <a:off x="9407148" y="2343464"/>
            <a:ext cx="1347339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1C67E924-6588-534F-920C-D730CFA7E1F7}"/>
              </a:ext>
            </a:extLst>
          </p:cNvPr>
          <p:cNvSpPr/>
          <p:nvPr/>
        </p:nvSpPr>
        <p:spPr>
          <a:xfrm>
            <a:off x="825220" y="1100046"/>
            <a:ext cx="10629738" cy="56063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E6A0CDFD-4C4D-AC4D-92A9-960B9D4D8678}"/>
              </a:ext>
            </a:extLst>
          </p:cNvPr>
          <p:cNvSpPr txBox="1"/>
          <p:nvPr/>
        </p:nvSpPr>
        <p:spPr>
          <a:xfrm>
            <a:off x="1343479" y="2432058"/>
            <a:ext cx="9589272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execution of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multi-DNN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tasks on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resource-constrained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GPU</a:t>
            </a:r>
            <a:endParaRPr lang="en-US" altLang="ko-K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Existing frameworks are limited to single DNN execution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Multi-DNN GPU contention </a:t>
            </a:r>
            <a:r>
              <a:rPr lang="en-US" altLang="ko-KR" dirty="0"/>
              <a:t>increases latency by up to </a:t>
            </a:r>
            <a:r>
              <a:rPr lang="en-US" altLang="ko-KR" b="1" dirty="0">
                <a:solidFill>
                  <a:srgbClr val="FF0000"/>
                </a:solidFill>
              </a:rPr>
              <a:t>19x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Rendering-DNN GPU contention </a:t>
            </a:r>
            <a:r>
              <a:rPr lang="en-US" altLang="ko-KR" dirty="0"/>
              <a:t>drops frame rate to as low as </a:t>
            </a:r>
            <a:r>
              <a:rPr lang="en-US" altLang="ko-KR" b="1" dirty="0">
                <a:solidFill>
                  <a:srgbClr val="FF0000"/>
                </a:solidFill>
              </a:rPr>
              <a:t>12 fps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dirty="0"/>
              <a:t>Why? 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Mobile GPU </a:t>
            </a:r>
            <a:r>
              <a:rPr lang="en-US" altLang="ko-KR" b="1" dirty="0"/>
              <a:t>schedulers are </a:t>
            </a:r>
            <a:r>
              <a:rPr lang="en-US" altLang="ko-KR" b="1" dirty="0">
                <a:solidFill>
                  <a:srgbClr val="FF0000"/>
                </a:solidFill>
              </a:rPr>
              <a:t>FIFO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Why not apply desktop GPU scheduling?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/>
              <a:t>Parallelization</a:t>
            </a:r>
            <a:r>
              <a:rPr lang="en-US" altLang="ko-KR" dirty="0"/>
              <a:t>: no architecture support</a:t>
            </a:r>
          </a:p>
          <a:p>
            <a:pPr lvl="1">
              <a:lnSpc>
                <a:spcPct val="130000"/>
              </a:lnSpc>
            </a:pPr>
            <a:r>
              <a:rPr lang="en-US" altLang="ko-KR" b="1" dirty="0"/>
              <a:t>Preemption</a:t>
            </a:r>
            <a:r>
              <a:rPr lang="en-US" altLang="ko-KR" dirty="0"/>
              <a:t>: challenging due to limited memory bandwidth</a:t>
            </a:r>
          </a:p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4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System: Heimdall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The first mobile GPU coordination platform for AR apps</a:t>
            </a:r>
          </a:p>
          <a:p>
            <a:pPr>
              <a:lnSpc>
                <a:spcPct val="200000"/>
              </a:lnSpc>
            </a:pPr>
            <a:r>
              <a:rPr lang="en-US" dirty="0"/>
              <a:t>Our approach: </a:t>
            </a:r>
            <a:r>
              <a:rPr lang="en-US" b="1" dirty="0">
                <a:solidFill>
                  <a:srgbClr val="FF0000"/>
                </a:solidFill>
              </a:rPr>
              <a:t>Pseudo-Preemption</a:t>
            </a:r>
          </a:p>
          <a:p>
            <a:pPr>
              <a:lnSpc>
                <a:spcPct val="200000"/>
              </a:lnSpc>
            </a:pPr>
            <a:r>
              <a:rPr lang="en-US" dirty="0"/>
              <a:t>When to trigger context switch?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Conventional preemption</a:t>
            </a:r>
            <a:r>
              <a:rPr lang="en-US" dirty="0"/>
              <a:t>: regardless of the app context 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Pseudo-Preemption</a:t>
            </a:r>
            <a:r>
              <a:rPr lang="en-US" dirty="0"/>
              <a:t>: only when a semantic unit of a task is finished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5586" y="4730735"/>
            <a:ext cx="292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large memory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51285" y="5529531"/>
            <a:ext cx="284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 additional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 inference latencies are too long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Key: Dividing the Bulky DNNs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395B54C3-7D7F-C546-8347-19BB130AAA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625" y="1689988"/>
          <a:ext cx="683675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15957">
                  <a:extLst>
                    <a:ext uri="{9D8B030D-6E8A-4147-A177-3AD203B41FA5}">
                      <a16:colId xmlns:a16="http://schemas.microsoft.com/office/drawing/2014/main" xmlns="" val="3185360914"/>
                    </a:ext>
                  </a:extLst>
                </a:gridCol>
                <a:gridCol w="1889048">
                  <a:extLst>
                    <a:ext uri="{9D8B030D-6E8A-4147-A177-3AD203B41FA5}">
                      <a16:colId xmlns:a16="http://schemas.microsoft.com/office/drawing/2014/main" xmlns="" val="2444935014"/>
                    </a:ext>
                  </a:extLst>
                </a:gridCol>
                <a:gridCol w="2131745">
                  <a:extLst>
                    <a:ext uri="{9D8B030D-6E8A-4147-A177-3AD203B41FA5}">
                      <a16:colId xmlns:a16="http://schemas.microsoft.com/office/drawing/2014/main" xmlns="" val="3651801976"/>
                    </a:ext>
                  </a:extLst>
                </a:gridCol>
              </a:tblGrid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058755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YOLO-v2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3434776"/>
                  </a:ext>
                </a:extLst>
              </a:tr>
              <a:tr h="32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RetinaFace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87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recognition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5897107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DeepLab-v3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207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90944869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style 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99031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 tracking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PoseNet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3598956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214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38824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29229</TotalTime>
  <Words>409</Words>
  <Application>Microsoft Office PowerPoint</Application>
  <PresentationFormat>사용자 지정</PresentationFormat>
  <Paragraphs>125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1_blank</vt:lpstr>
      <vt:lpstr>Heimdall: Mobile GPU  Coordination Platform  for Augmented Reality Applications</vt:lpstr>
      <vt:lpstr>Example App: Immersive Shopping</vt:lpstr>
      <vt:lpstr>Example App: Immersive Shopping</vt:lpstr>
      <vt:lpstr>Example App: Immersive Shopping</vt:lpstr>
      <vt:lpstr>Example App: Immersive Shopping</vt:lpstr>
      <vt:lpstr>Workload Analysis</vt:lpstr>
      <vt:lpstr>Challenges</vt:lpstr>
      <vt:lpstr>Proposed System: Heimdall</vt:lpstr>
      <vt:lpstr>Key: Dividing the Bulky DNNs</vt:lpstr>
      <vt:lpstr>Key: Dividing the Bulky DNNs</vt:lpstr>
      <vt:lpstr>Heimdall System Overview</vt:lpstr>
      <vt:lpstr>Key Evaluation Results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Windows 사용자</cp:lastModifiedBy>
  <cp:revision>3518</cp:revision>
  <cp:lastPrinted>2017-06-29T00:30:27Z</cp:lastPrinted>
  <dcterms:created xsi:type="dcterms:W3CDTF">2016-12-27T03:32:56Z</dcterms:created>
  <dcterms:modified xsi:type="dcterms:W3CDTF">2020-09-16T05:34:56Z</dcterms:modified>
  <cp:contentStatus/>
</cp:coreProperties>
</file>